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84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>
        <p:scale>
          <a:sx n="64" d="100"/>
          <a:sy n="64" d="100"/>
        </p:scale>
        <p:origin x="-1206" y="-9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10EC3-FC5A-4001-BE8E-B0DE94CA21DF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71AC0-A4F3-47EF-A581-9A82F4046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C9E99-EE2F-4FB9-8A13-0C81A4EAD5B1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CF847-58BC-4200-8863-F02E74142A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DF94D-AC6F-4CD5-A2E9-AADC78593377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FC426-1FE1-417C-88E8-990D7D80EF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E00AE-4D82-4E90-BEDE-8BCCED9D6837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3EF5E-7B30-46BE-88DA-5B1812BAAB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4F000-FF1A-423D-B6D7-23CE7FFA35C9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C4ACA-5EBE-425E-BB77-A6A2898355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68DE0-689F-45E3-96DA-59AAD22C51BB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CC9F4-F559-42FF-B784-3895C9DC4B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90BD9-2B4B-4DB3-B09D-8AA2CCB27D96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8DFE4-70CE-4068-B982-C0B79356EA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F2FDC-F4F4-45E1-BE96-1AC6467CE265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41FBF-155D-4F28-98CD-DCA0FA8308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69A7F-04FD-4A3D-BA28-B718944AE7FB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1C1F4-B66F-4612-BD2A-8E05680D91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3E971-66F5-4C19-9273-FBFFCC02B795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012C3-A8A3-427D-93F5-411690D18A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11E75-7ABF-48C9-8F3C-C41620E97BF5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AFBF4-3F8E-4D3D-86BD-3730E9E099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06F592-CD05-4482-82AA-23CB292AEEE0}" type="datetimeFigureOut">
              <a:rPr lang="ru-RU"/>
              <a:pPr>
                <a:defRPr/>
              </a:pPr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B7445A-F427-46DD-A4CD-6023011952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calend.ru/img/content/i3/3056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16823578194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331913" y="1484313"/>
            <a:ext cx="6985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66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Экологическое ассорти</a:t>
            </a:r>
            <a:endParaRPr lang="ru-RU" sz="66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611188" y="404813"/>
            <a:ext cx="7777162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16 августа 2010 года в Бразилии ООН объявила о начала Десятилетия, посвященного пустыням и борьбе с опустыниванием. </a:t>
            </a:r>
          </a:p>
          <a:p>
            <a:pPr indent="449263" algn="just" eaLnBrk="0" hangingPunct="0"/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 период с 2010 по 2020 годы будут активизированы меры по повышению информированности общественности о необходимости защитить земли от деградации и улучшить качество засушливых территорий, на которых проживает треть населения мира. Жители таких районов сталкиваются с серьезными экономическими и экологическими угрозами.</a:t>
            </a:r>
          </a:p>
          <a:p>
            <a:pPr indent="449263" algn="just" eaLnBrk="0" hangingPunct="0"/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 июне 1994 года была одобрена Конвенция ООН по борьбе с опустыниванием. Однако земли, пригодные для сельскохозяйственной обработки, продолжают сокращаться по всему миру, угрожая продовольственной безопасности и провоцируя гуманитарные и экономические кризисы. </a:t>
            </a:r>
          </a:p>
          <a:p>
            <a:pPr indent="449263" algn="just" eaLnBrk="0" hangingPunct="0"/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Всемирный день борьбы с опустыниванием и засухой установлен на 49-ой сессии Генеральной Ассамблеи ООН и отмечается ежегодно 17 июня начиная с 1995 года. </a:t>
            </a:r>
          </a:p>
          <a:p>
            <a:pPr indent="449263" algn="just" eaLnBrk="0" hangingPunct="0"/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Минприроды России в 2010 году разработало комплекс мер по борьбе с опустыниванием, который  одобрен Правительством Российской Федерации.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755650" y="981075"/>
            <a:ext cx="77406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2011 – 2020 годы  -  Десятилетие</a:t>
            </a:r>
          </a:p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биоразнообразия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23555" name="Picture 2" descr="2013_desyat_bioraznoobraziia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1989138"/>
            <a:ext cx="626427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250825" y="1073150"/>
            <a:ext cx="85693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 eaLnBrk="0" hangingPunct="0"/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Целью десятилетия является поддержка стратегического плана по сохранению биоразнообразия на 2011-2020 годы, который был принят на десятой конференции стран-участниц конвенции ООН по биоразнообразию в японском городе Нагоя.</a:t>
            </a:r>
          </a:p>
          <a:p>
            <a:pPr indent="449263" algn="just" eaLnBrk="0" hangingPunct="0"/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На встрече в Нагое в октябре 2010 года представители стран обсудили и приняли новый стратегический план по сохранению биоразнообразия и экосистем на 2011-2020 годы.</a:t>
            </a:r>
          </a:p>
          <a:p>
            <a:pPr indent="449263" algn="just" eaLnBrk="0" hangingPunct="0"/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Правительства стран-участников конвенции в частности согласились увеличить территорию заповедников и национальных парков на суше с нынешних 12,5% до 17%, а также расширить площадь морских заповедников до 10% (в настоящее время она составляет менее 1%).</a:t>
            </a:r>
          </a:p>
          <a:p>
            <a:pPr indent="449263" algn="just" eaLnBrk="0" hangingPunct="0"/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Кроме того, «Цели-2020» предполагают снижение угрозы исчезновения для известных краснокнижных видов. Участники встречи в Нагое согласились изыскать ресурсы, чтобы помочь развивающимся странам достичь новых целей.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2484438" y="765175"/>
            <a:ext cx="6156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2016 год  -  Год заповедников и национальных парков в России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25603" name="Picture 4" descr="image003_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22320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1042988" y="2555875"/>
            <a:ext cx="7561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latin typeface="Courier New" pitchFamily="49" charset="0"/>
              </a:rPr>
              <a:t>   Решение объявить Год заповедников связано со столетним юбилеем первого заповедника - Баргузинского, находящегося на Байкале.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Rectangle 1"/>
          <p:cNvSpPr>
            <a:spLocks noChangeArrowheads="1"/>
          </p:cNvSpPr>
          <p:nvPr/>
        </p:nvSpPr>
        <p:spPr bwMode="auto">
          <a:xfrm>
            <a:off x="3708400" y="1125538"/>
            <a:ext cx="50053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2017 год - </a:t>
            </a:r>
            <a:r>
              <a:rPr lang="ru-RU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Год экологии и</a:t>
            </a:r>
          </a:p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Год особо охраняемых природных территорий</a:t>
            </a:r>
            <a:endParaRPr lang="ru-RU" sz="2000" b="1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258888" y="2565400"/>
            <a:ext cx="756126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latin typeface="Courier New" pitchFamily="49" charset="0"/>
              </a:rPr>
              <a:t>   П</a:t>
            </a:r>
            <a:r>
              <a:rPr lang="ru-RU" altLang="ko-KR" sz="2000" b="1">
                <a:latin typeface="Courier New" pitchFamily="49" charset="0"/>
              </a:rPr>
              <a:t>роведение Года экологии намечено в целях привлечения внимания общества к вопросам экологического развития России, сохранения биологического разнообразия и обеспечения экологической безопасности</a:t>
            </a:r>
            <a:r>
              <a:rPr lang="ru-RU" altLang="ko-KR" sz="2000">
                <a:latin typeface="Courier New" pitchFamily="49" charset="0"/>
              </a:rPr>
              <a:t>.</a:t>
            </a:r>
            <a:endParaRPr lang="ru-RU" sz="2000">
              <a:latin typeface="Courier New" pitchFamily="49" charset="0"/>
            </a:endParaRPr>
          </a:p>
        </p:txBody>
      </p:sp>
      <p:pic>
        <p:nvPicPr>
          <p:cNvPr id="41990" name="Picture 6" descr="Год экологии"/>
          <p:cNvPicPr>
            <a:picLocks noChangeAspect="1" noChangeArrowheads="1"/>
          </p:cNvPicPr>
          <p:nvPr/>
        </p:nvPicPr>
        <p:blipFill>
          <a:blip r:embed="rId3"/>
          <a:srcRect l="15712" t="22270" r="13368" b="27608"/>
          <a:stretch>
            <a:fillRect/>
          </a:stretch>
        </p:blipFill>
        <p:spPr bwMode="auto">
          <a:xfrm>
            <a:off x="468313" y="404813"/>
            <a:ext cx="3167062" cy="1655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1116013" y="1371600"/>
            <a:ext cx="7488237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    Ежегодно в России, начиная с 1996 года, по инициативе общественных природоохранных организаций, проходит широкомасштабная акция под названием «Общероссийские дни защиты от экологической опасности». Дни защиты проходят под девизом «Экология – Безопасность – Жизнь». Их проведение стало доброй традицией, которая отражает стремление миллионов людей жить в согласии с природой.</a:t>
            </a:r>
          </a:p>
          <a:p>
            <a:r>
              <a:rPr lang="ru-RU" sz="20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    В Курганской области Дни защиты от экологической опасности проводятся в период </a:t>
            </a:r>
          </a:p>
          <a:p>
            <a:r>
              <a:rPr lang="ru-RU" sz="20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с 20 марта по 5 июня.</a:t>
            </a:r>
          </a:p>
          <a:p>
            <a:r>
              <a:rPr lang="ru-RU" sz="20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    Основные мероприятия экологической направленности приурочены к знаменательным датам Экологического календаря.</a:t>
            </a:r>
          </a:p>
        </p:txBody>
      </p:sp>
      <p:sp>
        <p:nvSpPr>
          <p:cNvPr id="26627" name="Rectangle 1"/>
          <p:cNvSpPr>
            <a:spLocks noChangeArrowheads="1"/>
          </p:cNvSpPr>
          <p:nvPr/>
        </p:nvSpPr>
        <p:spPr bwMode="auto">
          <a:xfrm>
            <a:off x="1403350" y="701675"/>
            <a:ext cx="6156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Дни защиты от экологической опасности</a:t>
            </a:r>
            <a:endParaRPr lang="ru-RU" sz="200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3348038" y="836613"/>
            <a:ext cx="41767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 марта – День Земли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27651" name="Picture 1" descr="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333375"/>
            <a:ext cx="25908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827088" y="2133600"/>
            <a:ext cx="792162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Исторически так сложилось, что День Земли отмечается в мире 2 раза: 20 марта и 22 апреля. Первый праздник имеет миротворческую и гуманистическую направленность, второй – экологическую. </a:t>
            </a:r>
          </a:p>
          <a:p>
            <a:pPr algn="just" eaLnBrk="0" hangingPunct="0"/>
            <a:r>
              <a:rPr lang="ru-RU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20 марта – дата выбрана потому, что на это время выпадает день весеннего равноденствия. Считается, что ежегодно в день весеннего равноденствия происходит смена биологического ритма планеты и обновление природы.</a:t>
            </a:r>
          </a:p>
          <a:p>
            <a:r>
              <a:rPr lang="ru-RU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</a:t>
            </a:r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Каждый год в честь этого праздника в штаб-квартире ООН, которая расположена в Нью-Йорке, звонят в Колокол мира. Начиная с 1998 года, акция «Колокол Мира в День Земли» проводится и в России.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2843213" y="836613"/>
            <a:ext cx="5724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21 марта – Международный день леса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28675" name="Picture 1" descr="Международный день леса"/>
          <p:cNvPicPr>
            <a:picLocks noChangeAspect="1" noChangeArrowheads="1"/>
          </p:cNvPicPr>
          <p:nvPr/>
        </p:nvPicPr>
        <p:blipFill>
          <a:blip r:embed="rId3" r:link="rId4"/>
          <a:srcRect r="16841"/>
          <a:stretch>
            <a:fillRect/>
          </a:stretch>
        </p:blipFill>
        <p:spPr bwMode="auto">
          <a:xfrm>
            <a:off x="323850" y="333375"/>
            <a:ext cx="23764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539750" y="2420938"/>
            <a:ext cx="81724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Международный день леса или Всемирный день защиты лесов был основан в 1971 году. Инициатором учреждения данного Дня выступила Европейская конфедерация сельского хозяйства на 23-й Генеральной Ассамблее, и эта идея была поддержана Всемирной Продовольственной и сельскохозяйственной организацией при ООН (ФАО). Причем было принято решение о праздновании этого дня именно в день осеннего равноденствия в Южном полушарии и весеннего равноденствия в Северном полушарии (последнее, по традиции, считается первым днем весны и является символом новой жизни и новых начинаний).</a:t>
            </a:r>
          </a:p>
          <a:p>
            <a:r>
              <a:rPr lang="ru-RU" sz="16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В этот день повсеместно в большинстве стран мира проводятся разнообразные акции и мероприятия, направленные на защиту лесов и зеленых насаждений, – это и информационные мероприятия, и всевозможные конкурсы и выставки, и кампании по высадке деревьев, и различные флешмобы.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2771775" y="908050"/>
            <a:ext cx="5364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22 марта – Всемирный день воды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29699" name="Picture 1" descr="1666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88913"/>
            <a:ext cx="2303463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755650" y="2482850"/>
            <a:ext cx="76327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С 1993 года во многих странах мира по инициативе Международной ассоциации водоснабжения и ЮНЕСКО 22 марта отмечается Всемирный День воды. На территории Российской Федерации он проводится с 1995 года под девизом «Вода – это жизнь».</a:t>
            </a:r>
            <a:endParaRPr lang="ru-RU" sz="20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hangingPunct="0"/>
            <a:r>
              <a:rPr lang="ru-RU" sz="20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Девиз Дня воды подчеркивает великое значение нехитрого сочетания водорода и кислорода: это – основа человеческой жизни и один из наиболее ценных природных ресурсов.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2771775" y="692150"/>
            <a:ext cx="5940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23 марта – Всемирный метеорологический день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30723" name="Picture 1" descr="roslo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476250"/>
            <a:ext cx="154305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900113" y="2090738"/>
            <a:ext cx="76327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Этот день посвящен образованию Всемирной метеорологической организации (ВМО) и вступлению в силу 23 марта 1950 года</a:t>
            </a:r>
          </a:p>
          <a:p>
            <a:r>
              <a:rPr lang="ru-RU" sz="16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Конвенции ВМО.</a:t>
            </a:r>
          </a:p>
          <a:p>
            <a:pPr eaLnBrk="0" hangingPunct="0"/>
            <a:r>
              <a:rPr lang="ru-RU" sz="16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Представителем России в этой глобальной системе наблюдений является Федеральная служба по гидрометеорологии и мониторингу  окружающей  среды  (Росгидромет) со своей сетью гидрометеорологических и аэрологических станций.</a:t>
            </a:r>
          </a:p>
          <a:p>
            <a:pPr eaLnBrk="0" hangingPunct="0"/>
            <a:r>
              <a:rPr lang="ru-RU" sz="16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Специалисты  составляют прогнозы по температурам воздуха и осадкам различной заблаговременности, предупреждения об опасных и стихийных явлениях погоды, долгосрочные прогнозы дат вскрытия рек весной, прогнозы водности, уровней воды на судоходных реках, предупреждения о весенних и летних дождевых паводках на реках, сходе снежных лавин, о перезимовке сельскохозяйственных культур. </a:t>
            </a:r>
          </a:p>
          <a:p>
            <a:pPr eaLnBrk="0" hangingPunct="0"/>
            <a:r>
              <a:rPr lang="ru-RU" sz="16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Прямоугольник 4"/>
          <p:cNvSpPr>
            <a:spLocks noChangeArrowheads="1"/>
          </p:cNvSpPr>
          <p:nvPr/>
        </p:nvSpPr>
        <p:spPr bwMode="auto">
          <a:xfrm>
            <a:off x="684213" y="476250"/>
            <a:ext cx="799147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     </a:t>
            </a:r>
            <a:r>
              <a:rPr lang="ru-RU" sz="2400" b="1">
                <a:latin typeface="Courier New" pitchFamily="49" charset="0"/>
                <a:cs typeface="Courier New" pitchFamily="49" charset="0"/>
              </a:rPr>
              <a:t>«Экология(от др.-греч. </a:t>
            </a:r>
            <a:r>
              <a:rPr lang="ru-RU" sz="2000">
                <a:latin typeface="Courier New" pitchFamily="49" charset="0"/>
              </a:rPr>
              <a:t>οἶκος</a:t>
            </a:r>
            <a:r>
              <a:rPr lang="ru-RU"/>
              <a:t> </a:t>
            </a:r>
            <a:r>
              <a:rPr lang="ru-RU" sz="2400" b="1">
                <a:latin typeface="Courier New" pitchFamily="49" charset="0"/>
                <a:cs typeface="Courier New" pitchFamily="49" charset="0"/>
              </a:rPr>
              <a:t>— обиталище, жилище, дом, имущество и </a:t>
            </a:r>
            <a:r>
              <a:rPr lang="ru-RU" sz="2000">
                <a:latin typeface="Courier New" pitchFamily="49" charset="0"/>
              </a:rPr>
              <a:t>λόγος</a:t>
            </a:r>
            <a:r>
              <a:rPr lang="ru-RU"/>
              <a:t>  </a:t>
            </a:r>
            <a:r>
              <a:rPr lang="ru-RU" sz="2400" b="1">
                <a:latin typeface="Courier New" pitchFamily="49" charset="0"/>
                <a:cs typeface="Courier New" pitchFamily="49" charset="0"/>
              </a:rPr>
              <a:t>— понятие,     учение, наука) — наука о взаимодействиях     живых организмов и их сообществ между  собой и с окружающей средой.</a:t>
            </a:r>
          </a:p>
          <a:p>
            <a:r>
              <a:rPr lang="ru-RU" sz="2400" b="1">
                <a:latin typeface="Courier New" pitchFamily="49" charset="0"/>
                <a:cs typeface="Courier New" pitchFamily="49" charset="0"/>
              </a:rPr>
              <a:t>   Термин впервые предложил немецкий   биолог Эрнст Геккель в 1866 году в книге    «Общая морфология организмов».</a:t>
            </a:r>
          </a:p>
          <a:p>
            <a:r>
              <a:rPr lang="ru-RU" sz="2400" b="1">
                <a:latin typeface="Courier New" pitchFamily="49" charset="0"/>
                <a:cs typeface="Courier New" pitchFamily="49" charset="0"/>
              </a:rPr>
              <a:t>(Википедия. Свободная энциклопедия)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3276600" y="981075"/>
            <a:ext cx="5219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 апреля – Международный день птиц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403350" y="2492375"/>
            <a:ext cx="7129463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Именно в этот день в 1906 году была подписана одна из первых природоохранных конвенций – Международная конвенция об охране птиц, к которой Россия присоединилась в 1927 году. </a:t>
            </a:r>
            <a:endParaRPr lang="ru-RU" sz="20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/>
            <a:r>
              <a:rPr lang="ru-RU" sz="20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В России с 1996 года проводится ежегодная кампания «Птица года». Ее цель – привлечь внимание жителей нашей страны к проблемам охраны птиц и их местообитаний. Ежегодно избирается эмблема – «Птица года». </a:t>
            </a:r>
            <a:endParaRPr lang="ru-RU" sz="20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31748" name="Picture 5" descr="img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04813"/>
            <a:ext cx="25558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2268538" y="692150"/>
            <a:ext cx="629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7 апреля – Всемирный день охраны здоровья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32771" name="Picture 1" descr="1257417999_vo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333375"/>
            <a:ext cx="1676400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539750" y="2184400"/>
            <a:ext cx="813593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Всемирный день здоровья отмечается 7 апреля в день основания в 1948 году Всемирной организации здравоохранения (ВОЗ). За время, прошедшее с этого момента, членами Всемирной организации здравоохранения стали более 190 государств мира.</a:t>
            </a:r>
          </a:p>
          <a:p>
            <a:pPr algn="just"/>
            <a:r>
              <a:rPr lang="ru-RU" sz="20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Каждый год для Всемирного дня здоровья выбирается тема, отражающая какую-либо приоритетную проблему общественного здравоохранения.</a:t>
            </a:r>
            <a:endParaRPr lang="ru-RU" sz="20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Rectangle 1"/>
          <p:cNvSpPr>
            <a:spLocks noChangeArrowheads="1"/>
          </p:cNvSpPr>
          <p:nvPr/>
        </p:nvSpPr>
        <p:spPr bwMode="auto">
          <a:xfrm>
            <a:off x="2411413" y="981075"/>
            <a:ext cx="6011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15 апреля – День экологических знаний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33795" name="Picture 1" descr="be5271e4695e11822ea6eb02a8696c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404813"/>
            <a:ext cx="1600200" cy="136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468313" y="1989138"/>
            <a:ext cx="8315325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Основная задача этого дня – продвижение экологических знаний и формирование экологической культуры, информирование общественности о состоянии дел в области экологической безопасности.  </a:t>
            </a:r>
            <a:endParaRPr lang="ru-RU" sz="20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hangingPunct="0"/>
            <a:r>
              <a:rPr lang="ru-RU" sz="20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День экологических знаний значим не только для тех, кто занимается экологическим просвещением и образованием, но и для всех людей планеты, так как сегодня речь идет об экологизации всей нашей жизни, а любое природоохранное мероприятие должно опираться на экологические знания.</a:t>
            </a:r>
            <a:endParaRPr lang="ru-RU" sz="20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Rectangle 1"/>
          <p:cNvSpPr>
            <a:spLocks noChangeArrowheads="1"/>
          </p:cNvSpPr>
          <p:nvPr/>
        </p:nvSpPr>
        <p:spPr bwMode="auto">
          <a:xfrm>
            <a:off x="3635375" y="981075"/>
            <a:ext cx="500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18 – 22 апреля - Марш парков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34819" name="Picture 1" descr="marsh%20parkov%20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333375"/>
            <a:ext cx="3097212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539750" y="2565400"/>
            <a:ext cx="82804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Марш парков - это международная акция, проводимая в поддержку особо охраняемых природных территорий (ООПТ). </a:t>
            </a:r>
          </a:p>
          <a:p>
            <a:pPr algn="just" eaLnBrk="0" hangingPunct="0"/>
            <a:r>
              <a:rPr lang="ru-RU" sz="20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Впервые он был проведен в североамериканских парках в 1990 году. С 1995 года к празднику, ставшему традиционным в США, присоединились заповедники  и национальные парки России. К 1997 году Марш парков – Дни заповедников и  национальных парков – охватил всю  территорию бывшего СССР.</a:t>
            </a:r>
            <a:r>
              <a:rPr lang="ru-RU" sz="20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Цель Марша парков – получить общественную поддержку заповедникам и национальным паркам.</a:t>
            </a:r>
            <a:r>
              <a:rPr lang="ru-RU" sz="20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Rectangle 1"/>
          <p:cNvSpPr>
            <a:spLocks noChangeArrowheads="1"/>
          </p:cNvSpPr>
          <p:nvPr/>
        </p:nvSpPr>
        <p:spPr bwMode="auto">
          <a:xfrm>
            <a:off x="2843213" y="774700"/>
            <a:ext cx="56530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22 апреля – Всемирный день Земли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35843" name="Picture 1" descr="земл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333375"/>
            <a:ext cx="2257425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468313" y="2133600"/>
            <a:ext cx="813593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0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Впервые день Земли отметили в США 22 апреля 1970 года. Этому предшествовало событие:  22 апреля  1969  года в США из скважины возле Санта–Барбары вылились миллионы тонн нефти, в результате чего погибло множество птиц и морских животных.</a:t>
            </a:r>
          </a:p>
          <a:p>
            <a:pPr indent="450850" algn="just"/>
            <a:r>
              <a:rPr lang="ru-RU" sz="20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 настоящее время всемирная   сеть «День земли» охватывает 167 стран Мира. </a:t>
            </a:r>
          </a:p>
          <a:p>
            <a:pPr indent="450850" algn="just" eaLnBrk="0" hangingPunct="0"/>
            <a:r>
              <a:rPr lang="ru-RU" sz="20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 России день Земли отмечается с 1993 года. Проводится он с целью объединения всех людей нашей страны в деле защиты окружающей среды.</a:t>
            </a:r>
            <a:r>
              <a:rPr lang="ru-RU" sz="2000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Rectangle 1"/>
          <p:cNvSpPr>
            <a:spLocks noChangeArrowheads="1"/>
          </p:cNvSpPr>
          <p:nvPr/>
        </p:nvSpPr>
        <p:spPr bwMode="auto">
          <a:xfrm>
            <a:off x="3276600" y="620713"/>
            <a:ext cx="543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26 апреля – День памяти жертв радиационных аварий и катастроф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36867" name="Picture 1" descr="чернобыл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2808288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Rectangle 2"/>
          <p:cNvSpPr>
            <a:spLocks noChangeArrowheads="1"/>
          </p:cNvSpPr>
          <p:nvPr/>
        </p:nvSpPr>
        <p:spPr bwMode="auto">
          <a:xfrm>
            <a:off x="395288" y="2060575"/>
            <a:ext cx="83534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16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В 1986 году при проведении испытания турбореактора произошла серия взрывов в 4-м энергоблоке Чернобыльской АЭС. Авария затронула миллионы людей 17 стран мира. Особенно сильно пострадали Украина, Белоруссия и западные области России, почти 60 тыс. кв. км территории бывшего СССР с населением почти 7 миллионов человек. Последствия могли быть еще страшнее, если бы не героические действия ликвидаторов – сейчас так называют людей, которые работали на смертельно опасном объекте.</a:t>
            </a:r>
            <a:endParaRPr lang="ru-RU" sz="16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hangingPunct="0"/>
            <a:r>
              <a:rPr lang="ru-RU" sz="16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Постановлением Президиума Верховного Совета Российской  Федерации от 22.04.1993 г.  в память о всех гражданах Российской Федерации, погибших в радиационных авариях и катастрофах,  поддерживая  обращение общественных объединений граждан, пострадавших в результате катастрофы на Чернобыльской АЭС,  установлено 26 апреля - День памяти погибших  в радиационных авариях и катастрофах.</a:t>
            </a:r>
            <a:endParaRPr lang="ru-RU" sz="16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Rectangle 1"/>
          <p:cNvSpPr>
            <a:spLocks noChangeArrowheads="1"/>
          </p:cNvSpPr>
          <p:nvPr/>
        </p:nvSpPr>
        <p:spPr bwMode="auto">
          <a:xfrm>
            <a:off x="2987675" y="836613"/>
            <a:ext cx="550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31 мая – Всемирный день без табака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37891" name="Rectangle 1"/>
          <p:cNvSpPr>
            <a:spLocks noChangeArrowheads="1"/>
          </p:cNvSpPr>
          <p:nvPr/>
        </p:nvSpPr>
        <p:spPr bwMode="auto">
          <a:xfrm>
            <a:off x="539750" y="2082800"/>
            <a:ext cx="831532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День без табака установлен в 1988 году Всемирной организацией здравоохранения (ВОЗ). В этот день проводятся мероприятия, направленные на информирование населения в отношении опасностей, связанных с потреблением табака, деловой практики табачных компаний, деятельности ВОЗ в области борьбы с табачной эпидемией, а также в отношении того, что могут сделать люди во всем мире для отстаивания своих прав на здоровье и здоровую окружающую среду, а также для защиты будущих поколений. </a:t>
            </a:r>
            <a:endParaRPr lang="ru-RU" sz="20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37892" name="Picture 5" descr="sm_fu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333375"/>
            <a:ext cx="1871662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2916238" y="552450"/>
            <a:ext cx="586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5 июня – Всемирный день охраны окружающей среды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38915" name="Рисунок 2" descr="D:\документы\Ляпкова\КристинаКонкурс\13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333375"/>
            <a:ext cx="25146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Rectangle 2"/>
          <p:cNvSpPr>
            <a:spLocks noChangeArrowheads="1"/>
          </p:cNvSpPr>
          <p:nvPr/>
        </p:nvSpPr>
        <p:spPr bwMode="auto">
          <a:xfrm>
            <a:off x="395288" y="2205038"/>
            <a:ext cx="8208962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15 декабря 1972 года Генеральная Ассамблея в резолюции 2994 (XXVII) объявила 5 июня Всемирным днем окружающей среды, который будет проводиться в целях углубления осознания общественностью необходимости сохранять и улучшать окружающую среду. </a:t>
            </a:r>
            <a:endParaRPr lang="ru-RU" sz="20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hangingPunct="0"/>
            <a:r>
              <a:rPr lang="ru-RU" sz="20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Выбор этой даты обоснован тем, что в этот день в Стокгольме открылась Конференция Организации Объединенных Наций по проблемам окружающей человека среды. С 1973 года Всемирный День окружающей среды ежегодно отмечается во всех странах – членах ООН.</a:t>
            </a:r>
            <a:endParaRPr lang="ru-RU" sz="2000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1"/>
          <p:cNvSpPr>
            <a:spLocks noChangeArrowheads="1"/>
          </p:cNvSpPr>
          <p:nvPr/>
        </p:nvSpPr>
        <p:spPr bwMode="auto">
          <a:xfrm>
            <a:off x="2771775" y="765175"/>
            <a:ext cx="5795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5 июня – День эколога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39939" name="Rectangle 1"/>
          <p:cNvSpPr>
            <a:spLocks noChangeArrowheads="1"/>
          </p:cNvSpPr>
          <p:nvPr/>
        </p:nvSpPr>
        <p:spPr bwMode="auto">
          <a:xfrm>
            <a:off x="684213" y="2143125"/>
            <a:ext cx="8208962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Долгое время  5 июня – наряду с Всемирным днем  охраны окружающей среды и по инициативе общественных организаций отмечался как  неофициальный  профессиональный  праздник экологов.</a:t>
            </a:r>
            <a:endParaRPr lang="ru-RU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449263" algn="just" eaLnBrk="0" hangingPunct="0"/>
            <a:r>
              <a:rPr lang="ru-RU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С 2007 года 5 июня отечественные экологи отмечают  в этот день свой профессиональный праздник, который был установлен Указом  Президента Российской Федерации от 21.07.2007 N 933 «О Дне эколога». </a:t>
            </a:r>
            <a:endParaRPr lang="ru-RU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449263" algn="just" eaLnBrk="0" hangingPunct="0"/>
            <a:r>
              <a:rPr lang="ru-RU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Это праздник для  сотрудников всех  природоохранных структур, других государственных и частных экологических организаций, всех, кто принимает активное участие в охране и оздоровлении родной природы. В  списке почетных званий России есть звание «Заслуженный эколог Российской Федерации».</a:t>
            </a:r>
            <a:endParaRPr lang="ru-RU" b="1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39940" name="Picture 5" descr="i?id=029a5987238565fc730e4dbfb9b6eac4&amp;n=33&amp;h=215&amp;w=17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260350"/>
            <a:ext cx="16478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Rectangle 1"/>
          <p:cNvSpPr>
            <a:spLocks noChangeArrowheads="1"/>
          </p:cNvSpPr>
          <p:nvPr/>
        </p:nvSpPr>
        <p:spPr bwMode="auto">
          <a:xfrm>
            <a:off x="827088" y="765175"/>
            <a:ext cx="7777162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   В последнее время экологические проблемы стали очень актуальны, потому что с каждым годом наша планета превращается в свалку различного рода отходов, вырубаются леса, засоряются реки и озёра, гибнут многие виды растений и животных. И только экологическое просвещение среди граждан, и их стремление войти в природу с чистым сердцем поможет планете выйти из экологического кризиса.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Прямоугольник 2"/>
          <p:cNvSpPr>
            <a:spLocks noChangeArrowheads="1"/>
          </p:cNvSpPr>
          <p:nvPr/>
        </p:nvSpPr>
        <p:spPr bwMode="auto">
          <a:xfrm>
            <a:off x="755650" y="549275"/>
            <a:ext cx="7920038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ourier New" pitchFamily="49" charset="0"/>
                <a:cs typeface="Courier New" pitchFamily="49" charset="0"/>
              </a:rPr>
              <a:t>    Экология (от эко... и ...логия)— синтетическая   биологическая наука о взаимоотношениях живых организмов с средой их обитания. </a:t>
            </a:r>
          </a:p>
          <a:p>
            <a:r>
              <a:rPr lang="ru-RU" sz="2000" b="1">
                <a:latin typeface="Courier New" pitchFamily="49" charset="0"/>
                <a:cs typeface="Courier New" pitchFamily="49" charset="0"/>
              </a:rPr>
              <a:t>    Экология относится к числу фундаментальных   (функциональных)подразделений биологии, исследующих фундаментальные свойства жизни над организменного уровня организации. Основной    предмет экологии — изучение совокупности живых    организмов, взаимодействующих друг с другом и образующих с окружающей средой некое единство </a:t>
            </a:r>
          </a:p>
          <a:p>
            <a:r>
              <a:rPr lang="ru-RU" sz="2000" b="1">
                <a:latin typeface="Courier New" pitchFamily="49" charset="0"/>
                <a:cs typeface="Courier New" pitchFamily="49" charset="0"/>
              </a:rPr>
              <a:t>(т.е. систему), в пределах которого осуществляется процесс трансформации энергии и органические   вещества. (Экологический словарь)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468313" y="1106488"/>
            <a:ext cx="8351837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    Проблемы экологии волнуют каждого. Технологическое развитие человеческой цивилизации со временем привело к значительному загрязнению окружающей среды. В качестве неизбежного результата повседневной, хозяйственной и военной деятельности человека, аварий на промышленных объектах и испытаний оружия в природную среду поступило избыточное, по сравнению с естественным, количество различных веществ или элементов. Многие соединения, поступившие в окружающую среду, не встречаются в природе и искусственно синтезированы человеком.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1258888" y="1214438"/>
            <a:ext cx="72374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200">
                <a:latin typeface="Tahoma" pitchFamily="34" charset="0"/>
                <a:ea typeface="Calibri" pitchFamily="34" charset="0"/>
                <a:cs typeface="Tahoma" pitchFamily="34" charset="0"/>
              </a:rPr>
              <a:t> </a:t>
            </a:r>
            <a:r>
              <a:rPr lang="ru-RU" sz="20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   Наступает такой момент, когда вода, воздух, почва будут настолько отравлены, что и проживание человека станет практически невозможным. Человечество в своем развитии подошло к тому порогу, когда необходимо срочно принимать спасительное решение.</a:t>
            </a:r>
            <a:endParaRPr lang="ru-RU" sz="2000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Прямоугольник 2"/>
          <p:cNvSpPr>
            <a:spLocks noChangeArrowheads="1"/>
          </p:cNvSpPr>
          <p:nvPr/>
        </p:nvSpPr>
        <p:spPr bwMode="auto">
          <a:xfrm>
            <a:off x="1331913" y="981075"/>
            <a:ext cx="67691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ourier New" pitchFamily="49" charset="0"/>
                <a:cs typeface="Courier New" pitchFamily="49" charset="0"/>
              </a:rPr>
              <a:t>   Первым законом об охране окружающей среды принято считать эдикт английского короля ЭДУАРДА IV (1273г.). По обычаям того времени за нарушение эдикта полагалась смертная казнь.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403350" y="744538"/>
            <a:ext cx="6553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2006 - 2016 годы  - Десятилетие реабилитации и устойчивого развития пострадавших регионов (третье десятилетие после Чернобыля)</a:t>
            </a:r>
          </a:p>
          <a:p>
            <a:pPr eaLnBrk="0" hangingPunct="0"/>
            <a:endParaRPr lang="ru-RU"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19459" name="Picture 4" descr="чернобыль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2565400"/>
            <a:ext cx="33845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323850" y="814388"/>
            <a:ext cx="8315325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ООН провозгласила период до 2016 года «Десятилетием восстановления и устойчивого развития» территорий в Беларуси, Российской Федерации и Украине, пострадавших в результате Чернобыльской аварии 1986 года. </a:t>
            </a:r>
          </a:p>
          <a:p>
            <a:pPr indent="449263" algn="just" eaLnBrk="0" hangingPunct="0"/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Целью десятилетия является «возвращение к нормальной жизни» пострадавших населенных пунктов. Россия, Белоруссия и Украина, которые наиболее ощутимо пострадали от этой крупнейшей техногенной катастрофы ХХ века, считают, что третье десятилетие  «после Чернобыля» должно быть направлено на восстановление привычного уклада жизни с упором на экономику.</a:t>
            </a:r>
          </a:p>
          <a:p>
            <a:pPr indent="449263" algn="just" eaLnBrk="0" hangingPunct="0"/>
            <a:r>
              <a:rPr lang="ru-RU" b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Документ отмечает необходимость укрепления международного сотрудничества и координации усилий ради смягчения и минимизации последствий чернобыльской катастрофы при обязательном проведении дальнейших оценок экологических, медицинских и социально-экономических последствий.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1682357819491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755650" y="981075"/>
            <a:ext cx="7777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2010 – 2020 годы – Десятилетие ООН,</a:t>
            </a:r>
          </a:p>
          <a:p>
            <a:pPr algn="ctr"/>
            <a:r>
              <a:rPr lang="ru-RU" sz="2000" b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посвященное пустыням и борьбе с опустыниванием</a:t>
            </a:r>
            <a:endParaRPr lang="ru-RU" sz="20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pic>
        <p:nvPicPr>
          <p:cNvPr id="21507" name="Picture 2" descr="10_20_desyat_opus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1989138"/>
            <a:ext cx="316865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1808</Words>
  <Application>Microsoft Office PowerPoint</Application>
  <PresentationFormat>Экран (4:3)</PresentationFormat>
  <Paragraphs>82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Calibri</vt:lpstr>
      <vt:lpstr>Courier New</vt:lpstr>
      <vt:lpstr>Times New Roman</vt:lpstr>
      <vt:lpstr>Tahoma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Metodist</cp:lastModifiedBy>
  <cp:revision>17</cp:revision>
  <dcterms:created xsi:type="dcterms:W3CDTF">2016-02-24T13:09:45Z</dcterms:created>
  <dcterms:modified xsi:type="dcterms:W3CDTF">2017-01-20T08:12:13Z</dcterms:modified>
</cp:coreProperties>
</file>